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390" r:id="rId2"/>
    <p:sldId id="619" r:id="rId3"/>
    <p:sldId id="926" r:id="rId4"/>
    <p:sldId id="934" r:id="rId5"/>
    <p:sldId id="864" r:id="rId6"/>
    <p:sldId id="935" r:id="rId7"/>
    <p:sldId id="936" r:id="rId8"/>
    <p:sldId id="937" r:id="rId9"/>
    <p:sldId id="938" r:id="rId10"/>
    <p:sldId id="939" r:id="rId11"/>
    <p:sldId id="940" r:id="rId12"/>
    <p:sldId id="941" r:id="rId13"/>
    <p:sldId id="942" r:id="rId14"/>
    <p:sldId id="943" r:id="rId15"/>
    <p:sldId id="944" r:id="rId16"/>
    <p:sldId id="947" r:id="rId17"/>
    <p:sldId id="948" r:id="rId18"/>
    <p:sldId id="949" r:id="rId19"/>
    <p:sldId id="945" r:id="rId20"/>
    <p:sldId id="950" r:id="rId21"/>
    <p:sldId id="951" r:id="rId22"/>
    <p:sldId id="952" r:id="rId23"/>
    <p:sldId id="953" r:id="rId24"/>
    <p:sldId id="954" r:id="rId25"/>
    <p:sldId id="955" r:id="rId26"/>
    <p:sldId id="956" r:id="rId27"/>
  </p:sldIdLst>
  <p:sldSz cx="12192000" cy="6858000"/>
  <p:notesSz cx="6954838" cy="92408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 Godfrey" initials="EG" lastIdx="1" clrIdx="0">
    <p:extLst>
      <p:ext uri="{19B8F6BF-5375-455C-9EA6-DF929625EA0E}">
        <p15:presenceInfo xmlns:p15="http://schemas.microsoft.com/office/powerpoint/2012/main" userId="61aa7c48ee0e3db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22222"/>
    <a:srgbClr val="5F461E"/>
    <a:srgbClr val="7A2E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53" autoAdjust="0"/>
    <p:restoredTop sz="94660"/>
  </p:normalViewPr>
  <p:slideViewPr>
    <p:cSldViewPr snapToGrid="0">
      <p:cViewPr varScale="1">
        <p:scale>
          <a:sx n="64" d="100"/>
          <a:sy n="64" d="100"/>
        </p:scale>
        <p:origin x="90" y="3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63BBFF-77C1-4BF1-A3B2-2505841100BA}" type="datetimeFigureOut">
              <a:rPr lang="en-US" smtClean="0"/>
              <a:t>11/14/2020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74424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EC93879-1153-42D3-8EC7-7A3CC94658D3}" type="datetimeFigureOut">
              <a:rPr lang="en-US" smtClean="0"/>
              <a:t>11/14/2020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22546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382E1496-D8B1-4FDC-98A5-AD2561A2EE12}" type="datetimeFigureOut">
              <a:rPr lang="en-US" smtClean="0"/>
              <a:t>11/14/2020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77632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11/14/2020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58614390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11/14/2020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5349502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33EE65E-8B04-4250-B4A9-5C65F355F1A2}" type="datetimeFigureOut">
              <a:rPr lang="en-US" smtClean="0"/>
              <a:t>11/14/2020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054261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4F5881F-8E44-4F15-AB98-80B7869E49CA}" type="datetimeFigureOut">
              <a:rPr lang="en-US" smtClean="0"/>
              <a:t>11/14/2020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829666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7D2069-43FA-49C5-9F0E-58E1EB237AEF}" type="datetimeFigureOut">
              <a:rPr lang="en-US" smtClean="0"/>
              <a:t>11/14/2020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52104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5854CA-19F4-4771-B6A2-DA5C0742B220}" type="datetimeFigureOut">
              <a:rPr lang="en-US" smtClean="0"/>
              <a:t>11/14/2020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87508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5FED2BB1-BB31-4EB8-A961-18800A74EAA8}" type="datetimeFigureOut">
              <a:rPr lang="en-US" smtClean="0"/>
              <a:t>11/14/2020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47570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40B886-74BB-4D5E-9EA9-584482FE40E6}" type="datetimeFigureOut">
              <a:rPr lang="en-US" smtClean="0"/>
              <a:t>11/14/2020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49207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A4CCD1-3502-4C30-947C-75FC88992007}" type="datetimeFigureOut">
              <a:rPr lang="en-US" smtClean="0"/>
              <a:t>11/14/2020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13530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0B797A-E8AF-4231-9C64-308C5BB9ED3E}" type="datetimeFigureOut">
              <a:rPr lang="en-US" smtClean="0"/>
              <a:t>11/14/2020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10400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EB24146-07E2-48CA-8629-5887ED47FCDB}" type="datetimeFigureOut">
              <a:rPr lang="en-US" smtClean="0"/>
              <a:t>11/14/2020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59253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407E718-B4F0-433E-A285-0013249184C0}" type="datetimeFigureOut">
              <a:rPr lang="en-US" smtClean="0"/>
              <a:t>11/14/2020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23909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2B8E44C4-3D72-4D6E-86A4-F5491DC49E6D}" type="datetimeFigureOut">
              <a:rPr lang="en-US" smtClean="0"/>
              <a:t>11/14/2020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41502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6B8EA14-E6AC-4B59-973C-7A06B0EDE3E3}" type="datetimeFigureOut">
              <a:rPr lang="en-US" smtClean="0"/>
              <a:t>11/14/2020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341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lumOff val="5000"/>
          </a:schemeClr>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3BB3B3F-C0CE-47CB-BCED-F49A710726FF}" type="datetimeFigureOut">
              <a:rPr lang="en-US" smtClean="0"/>
              <a:t>11/14/2020</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43324815"/>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22222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D4CC2A6-3C49-43EC-8950-425BC8853F76}"/>
              </a:ext>
            </a:extLst>
          </p:cNvPr>
          <p:cNvPicPr>
            <a:picLocks noChangeAspect="1"/>
          </p:cNvPicPr>
          <p:nvPr/>
        </p:nvPicPr>
        <p:blipFill>
          <a:blip r:embed="rId2"/>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9F815ED3-B693-41E3-B462-6BBA6BAFA39D}"/>
              </a:ext>
            </a:extLst>
          </p:cNvPr>
          <p:cNvSpPr txBox="1"/>
          <p:nvPr/>
        </p:nvSpPr>
        <p:spPr>
          <a:xfrm>
            <a:off x="5073041" y="1390389"/>
            <a:ext cx="6826687" cy="1323439"/>
          </a:xfrm>
          <a:prstGeom prst="rect">
            <a:avLst/>
          </a:prstGeom>
          <a:noFill/>
        </p:spPr>
        <p:txBody>
          <a:bodyPr wrap="square" rtlCol="0">
            <a:spAutoFit/>
          </a:bodyPr>
          <a:lstStyle/>
          <a:p>
            <a:pPr algn="ctr"/>
            <a:r>
              <a:rPr lang="en-US" sz="4000" b="1" dirty="0">
                <a:latin typeface="Candara" panose="020E0502030303020204" pitchFamily="34" charset="0"/>
              </a:rPr>
              <a:t>The Statement of the Cross</a:t>
            </a:r>
          </a:p>
          <a:p>
            <a:pPr algn="ctr"/>
            <a:r>
              <a:rPr lang="en-US" sz="4000" b="1" dirty="0">
                <a:latin typeface="Candara" panose="020E0502030303020204" pitchFamily="34" charset="0"/>
              </a:rPr>
              <a:t>Mark 15:22-39</a:t>
            </a:r>
          </a:p>
        </p:txBody>
      </p:sp>
      <p:sp>
        <p:nvSpPr>
          <p:cNvPr id="4" name="TextBox 3">
            <a:extLst>
              <a:ext uri="{FF2B5EF4-FFF2-40B4-BE49-F238E27FC236}">
                <a16:creationId xmlns:a16="http://schemas.microsoft.com/office/drawing/2014/main" id="{5DA5A2D0-73D2-4099-B4DC-B43BBE2B49CA}"/>
              </a:ext>
            </a:extLst>
          </p:cNvPr>
          <p:cNvSpPr txBox="1"/>
          <p:nvPr/>
        </p:nvSpPr>
        <p:spPr>
          <a:xfrm>
            <a:off x="563671" y="6356958"/>
            <a:ext cx="11135639" cy="461665"/>
          </a:xfrm>
          <a:prstGeom prst="rect">
            <a:avLst/>
          </a:prstGeom>
          <a:noFill/>
        </p:spPr>
        <p:txBody>
          <a:bodyPr wrap="square" rtlCol="0">
            <a:spAutoFit/>
          </a:bodyPr>
          <a:lstStyle/>
          <a:p>
            <a:pPr algn="ctr"/>
            <a:r>
              <a:rPr lang="en-US" sz="2400" b="1" dirty="0">
                <a:blipFill>
                  <a:blip r:embed="rId3"/>
                  <a:tile tx="0" ty="0" sx="100000" sy="100000" flip="none" algn="tl"/>
                </a:blipFill>
              </a:rPr>
              <a:t>The Authenticity, Affliction and Authority of Jesus Christ, the Son of God</a:t>
            </a:r>
            <a:endParaRPr lang="en-US" sz="2400" dirty="0">
              <a:blipFill>
                <a:blip r:embed="rId3"/>
                <a:tile tx="0" ty="0" sx="100000" sy="100000" flip="none" algn="tl"/>
              </a:blipFill>
            </a:endParaRPr>
          </a:p>
        </p:txBody>
      </p:sp>
      <p:sp>
        <p:nvSpPr>
          <p:cNvPr id="5" name="TextBox 4">
            <a:extLst>
              <a:ext uri="{FF2B5EF4-FFF2-40B4-BE49-F238E27FC236}">
                <a16:creationId xmlns:a16="http://schemas.microsoft.com/office/drawing/2014/main" id="{0CAA8F06-2798-4F2A-8DC9-8E009C9AC104}"/>
              </a:ext>
            </a:extLst>
          </p:cNvPr>
          <p:cNvSpPr txBox="1"/>
          <p:nvPr/>
        </p:nvSpPr>
        <p:spPr>
          <a:xfrm>
            <a:off x="223378" y="182899"/>
            <a:ext cx="6688901" cy="400110"/>
          </a:xfrm>
          <a:prstGeom prst="rect">
            <a:avLst/>
          </a:prstGeom>
          <a:noFill/>
        </p:spPr>
        <p:txBody>
          <a:bodyPr wrap="square" rtlCol="0">
            <a:spAutoFit/>
          </a:bodyPr>
          <a:lstStyle/>
          <a:p>
            <a:r>
              <a:rPr lang="en-US" sz="2000" b="1" dirty="0">
                <a:latin typeface="Candara" panose="020E0502030303020204" pitchFamily="34" charset="0"/>
              </a:rPr>
              <a:t>November 15, 2020</a:t>
            </a:r>
          </a:p>
        </p:txBody>
      </p:sp>
    </p:spTree>
    <p:extLst>
      <p:ext uri="{BB962C8B-B14F-4D97-AF65-F5344CB8AC3E}">
        <p14:creationId xmlns:p14="http://schemas.microsoft.com/office/powerpoint/2010/main" val="13263085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John 16:28; 32; 17:4</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89962"/>
            <a:ext cx="11590636" cy="1200329"/>
          </a:xfrm>
          <a:prstGeom prst="rect">
            <a:avLst/>
          </a:prstGeom>
          <a:noFill/>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Times New Roman" panose="02020603050405020304" pitchFamily="18" charset="0"/>
              </a:rPr>
              <a:t>“I came forth from the Father and have come into the world.” (16:28)</a:t>
            </a:r>
          </a:p>
        </p:txBody>
      </p:sp>
      <p:sp>
        <p:nvSpPr>
          <p:cNvPr id="5" name="TextBox 4">
            <a:extLst>
              <a:ext uri="{FF2B5EF4-FFF2-40B4-BE49-F238E27FC236}">
                <a16:creationId xmlns:a16="http://schemas.microsoft.com/office/drawing/2014/main" id="{86058992-DFF8-4CA6-BC05-16DAC28AD66A}"/>
              </a:ext>
            </a:extLst>
          </p:cNvPr>
          <p:cNvSpPr txBox="1"/>
          <p:nvPr/>
        </p:nvSpPr>
        <p:spPr>
          <a:xfrm>
            <a:off x="277718" y="2214876"/>
            <a:ext cx="11590636" cy="646331"/>
          </a:xfrm>
          <a:prstGeom prst="rect">
            <a:avLst/>
          </a:prstGeom>
          <a:noFill/>
        </p:spPr>
        <p:txBody>
          <a:bodyPr wrap="square" rtlCol="0">
            <a:spAutoFit/>
          </a:bodyPr>
          <a:lstStyle/>
          <a:p>
            <a:pPr algn="just"/>
            <a:r>
              <a:rPr lang="en-US" sz="3600" i="1" dirty="0">
                <a:latin typeface="Calibri" panose="020F0502020204030204" pitchFamily="34" charset="0"/>
                <a:cs typeface="Calibri" panose="020F0502020204030204" pitchFamily="34" charset="0"/>
              </a:rPr>
              <a:t>“I am not alone, because the Father is with Me.” (16:32)</a:t>
            </a:r>
            <a:r>
              <a:rPr lang="en-US" sz="3600" dirty="0">
                <a:latin typeface="Calibri" panose="020F0502020204030204" pitchFamily="34" charset="0"/>
                <a:cs typeface="Calibri" panose="020F0502020204030204" pitchFamily="34" charset="0"/>
              </a:rPr>
              <a:t> </a:t>
            </a:r>
            <a:endParaRPr lang="en-US" sz="36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7FC4AF14-3588-432D-A1E3-9C42326B604A}"/>
              </a:ext>
            </a:extLst>
          </p:cNvPr>
          <p:cNvSpPr txBox="1"/>
          <p:nvPr/>
        </p:nvSpPr>
        <p:spPr>
          <a:xfrm>
            <a:off x="265228" y="3116784"/>
            <a:ext cx="11590636" cy="1200329"/>
          </a:xfrm>
          <a:prstGeom prst="rect">
            <a:avLst/>
          </a:prstGeom>
          <a:noFill/>
        </p:spPr>
        <p:txBody>
          <a:bodyPr wrap="square" rtlCol="0">
            <a:spAutoFit/>
          </a:bodyPr>
          <a:lstStyle/>
          <a:p>
            <a:pPr algn="just"/>
            <a:r>
              <a:rPr lang="en-US" sz="3600" i="1" dirty="0">
                <a:latin typeface="Calibri" panose="020F0502020204030204" pitchFamily="34" charset="0"/>
                <a:cs typeface="Calibri" panose="020F0502020204030204" pitchFamily="34" charset="0"/>
              </a:rPr>
              <a:t>“I glorified You on the earth, having accomplished the work which You have given Me to do.” (John 17:4)</a:t>
            </a:r>
          </a:p>
        </p:txBody>
      </p:sp>
    </p:spTree>
    <p:extLst>
      <p:ext uri="{BB962C8B-B14F-4D97-AF65-F5344CB8AC3E}">
        <p14:creationId xmlns:p14="http://schemas.microsoft.com/office/powerpoint/2010/main" val="1335840103"/>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25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750"/>
                                        <p:tgtEl>
                                          <p:spTgt spid="5"/>
                                        </p:tgtEl>
                                      </p:cBhvr>
                                    </p:animEffect>
                                  </p:childTnLst>
                                </p:cTn>
                              </p:par>
                            </p:childTnLst>
                          </p:cTn>
                        </p:par>
                        <p:par>
                          <p:cTn id="8" fill="hold">
                            <p:stCondLst>
                              <p:cond delay="4000"/>
                            </p:stCondLst>
                            <p:childTnLst>
                              <p:par>
                                <p:cTn id="9" presetID="10" presetClass="entr" presetSubtype="0" fill="hold" grpId="0" nodeType="afterEffect">
                                  <p:stCondLst>
                                    <p:cond delay="125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John 1:1; 14</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89962"/>
            <a:ext cx="11590636" cy="1200329"/>
          </a:xfrm>
          <a:prstGeom prst="rect">
            <a:avLst/>
          </a:prstGeom>
          <a:noFill/>
        </p:spPr>
        <p:txBody>
          <a:bodyPr wrap="square" rtlCol="0">
            <a:spAutoFit/>
          </a:bodyPr>
          <a:lstStyle/>
          <a:p>
            <a:pPr algn="just"/>
            <a:r>
              <a:rPr lang="en-US" sz="3600" i="1" dirty="0"/>
              <a:t>In the beginning was the Word, and the Word was with God, and the Word was God</a:t>
            </a:r>
            <a:r>
              <a:rPr lang="en-US" sz="3600" dirty="0"/>
              <a:t>. (John 1:1)</a:t>
            </a:r>
            <a:endParaRPr lang="en-US" sz="3600" i="1" dirty="0">
              <a:effectLst/>
              <a:latin typeface="Calibri" panose="020F0502020204030204" pitchFamily="34" charset="0"/>
              <a:ea typeface="Times New Roman" panose="02020603050405020304" pitchFamily="18" charset="0"/>
            </a:endParaRPr>
          </a:p>
        </p:txBody>
      </p:sp>
      <p:sp>
        <p:nvSpPr>
          <p:cNvPr id="6" name="TextBox 5">
            <a:extLst>
              <a:ext uri="{FF2B5EF4-FFF2-40B4-BE49-F238E27FC236}">
                <a16:creationId xmlns:a16="http://schemas.microsoft.com/office/drawing/2014/main" id="{7FC4AF14-3588-432D-A1E3-9C42326B604A}"/>
              </a:ext>
            </a:extLst>
          </p:cNvPr>
          <p:cNvSpPr txBox="1"/>
          <p:nvPr/>
        </p:nvSpPr>
        <p:spPr>
          <a:xfrm>
            <a:off x="265228" y="3116784"/>
            <a:ext cx="11590636" cy="1200329"/>
          </a:xfrm>
          <a:prstGeom prst="rect">
            <a:avLst/>
          </a:prstGeom>
          <a:noFill/>
        </p:spPr>
        <p:txBody>
          <a:bodyPr wrap="square" rtlCol="0">
            <a:spAutoFit/>
          </a:bodyPr>
          <a:lstStyle/>
          <a:p>
            <a:pPr algn="just"/>
            <a:r>
              <a:rPr lang="en-US" sz="3600" i="1" dirty="0"/>
              <a:t>…the Word became flesh, and dwelt among us (John 1:14) </a:t>
            </a:r>
            <a:endParaRPr lang="en-US" sz="3600"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21084437"/>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25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John 6:60; 66</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89962"/>
            <a:ext cx="11590636" cy="1754326"/>
          </a:xfrm>
          <a:prstGeom prst="rect">
            <a:avLst/>
          </a:prstGeom>
          <a:noFill/>
        </p:spPr>
        <p:txBody>
          <a:bodyPr wrap="square" rtlCol="0">
            <a:spAutoFit/>
          </a:bodyPr>
          <a:lstStyle/>
          <a:p>
            <a:pPr algn="just"/>
            <a:r>
              <a:rPr lang="en-US" sz="3600" i="1" dirty="0"/>
              <a:t>Therefore many of His disciples, when they heard this said, “This is a difficult statement; who can listen to it?” (John 6:60)</a:t>
            </a:r>
            <a:endParaRPr lang="en-US" sz="3600" i="1" dirty="0">
              <a:effectLst/>
              <a:latin typeface="Calibri" panose="020F0502020204030204" pitchFamily="34" charset="0"/>
              <a:ea typeface="Times New Roman" panose="02020603050405020304" pitchFamily="18" charset="0"/>
            </a:endParaRPr>
          </a:p>
        </p:txBody>
      </p:sp>
      <p:sp>
        <p:nvSpPr>
          <p:cNvPr id="6" name="TextBox 5">
            <a:extLst>
              <a:ext uri="{FF2B5EF4-FFF2-40B4-BE49-F238E27FC236}">
                <a16:creationId xmlns:a16="http://schemas.microsoft.com/office/drawing/2014/main" id="{7FC4AF14-3588-432D-A1E3-9C42326B604A}"/>
              </a:ext>
            </a:extLst>
          </p:cNvPr>
          <p:cNvSpPr txBox="1"/>
          <p:nvPr/>
        </p:nvSpPr>
        <p:spPr>
          <a:xfrm>
            <a:off x="265228" y="3116784"/>
            <a:ext cx="11590636" cy="1754326"/>
          </a:xfrm>
          <a:prstGeom prst="rect">
            <a:avLst/>
          </a:prstGeom>
          <a:noFill/>
        </p:spPr>
        <p:txBody>
          <a:bodyPr wrap="square" rtlCol="0">
            <a:spAutoFit/>
          </a:bodyPr>
          <a:lstStyle/>
          <a:p>
            <a:pPr algn="just"/>
            <a:r>
              <a:rPr lang="en-US" sz="3600" i="1" dirty="0"/>
              <a:t>As a result of this many of His disciples withdrew and were not walking with Him anymore. (John 6:66)</a:t>
            </a:r>
            <a:endParaRPr lang="en-US" sz="3600"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6838669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25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Mark 11:9-10</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89962"/>
            <a:ext cx="11590636" cy="1754326"/>
          </a:xfrm>
          <a:prstGeom prst="rect">
            <a:avLst/>
          </a:prstGeom>
          <a:noFill/>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Times New Roman" panose="02020603050405020304" pitchFamily="18" charset="0"/>
              </a:rPr>
              <a:t>Hosanna! BLESSED IS HE WHO COMES IN THE NAME OF THE LORD; Blessed is the coming kingdom of our father David; Hosanna in the highest!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99687353"/>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00B0F0"/>
              </a:buClr>
              <a:buSzPct val="100000"/>
              <a:buFont typeface="+mj-lt"/>
              <a:buAutoNum type="romanUcPeriod"/>
            </a:pPr>
            <a:r>
              <a:rPr lang="en-US" sz="3800" b="1" cap="none" dirty="0">
                <a:solidFill>
                  <a:srgbClr val="00B0F0"/>
                </a:solidFill>
                <a:latin typeface="+mn-lt"/>
              </a:rPr>
              <a:t>What the cross communicates </a:t>
            </a:r>
            <a:r>
              <a:rPr lang="en-US" sz="3800" b="1" cap="none" baseline="30000" dirty="0">
                <a:solidFill>
                  <a:srgbClr val="00B0F0"/>
                </a:solidFill>
                <a:latin typeface="+mn-lt"/>
              </a:rPr>
              <a:t>(15:33-38)</a:t>
            </a:r>
          </a:p>
        </p:txBody>
      </p:sp>
      <p:sp>
        <p:nvSpPr>
          <p:cNvPr id="2" name="TextBox 1">
            <a:extLst>
              <a:ext uri="{FF2B5EF4-FFF2-40B4-BE49-F238E27FC236}">
                <a16:creationId xmlns:a16="http://schemas.microsoft.com/office/drawing/2014/main" id="{32E1C924-2E1A-4058-AA4D-953B979201D9}"/>
              </a:ext>
            </a:extLst>
          </p:cNvPr>
          <p:cNvSpPr txBox="1"/>
          <p:nvPr/>
        </p:nvSpPr>
        <p:spPr>
          <a:xfrm>
            <a:off x="300682" y="889962"/>
            <a:ext cx="11590636" cy="1754326"/>
          </a:xfrm>
          <a:prstGeom prst="rect">
            <a:avLst/>
          </a:prstGeom>
          <a:noFill/>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Times New Roman" panose="02020603050405020304" pitchFamily="18" charset="0"/>
              </a:rPr>
              <a:t>34 At the ninth hour Jesus cried out with a loud voice, “ELOI, ELOI, LAMA SABACHTHANI?” which is translated, “MY GOD, MY GOD, WHY HAVE YOU FORSAKEN ME?”</a:t>
            </a:r>
            <a:r>
              <a:rPr lang="en-US" sz="3600" dirty="0">
                <a:effectLst/>
                <a:latin typeface="Arial" panose="020B0604020202020204" pitchFamily="34" charset="0"/>
                <a:ea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59348398"/>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Joshua, Moses, Israel</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89962"/>
            <a:ext cx="11590636" cy="1569660"/>
          </a:xfrm>
          <a:prstGeom prst="rect">
            <a:avLst/>
          </a:prstGeom>
          <a:noFill/>
        </p:spPr>
        <p:txBody>
          <a:bodyPr wrap="square" rtlCol="0">
            <a:spAutoFit/>
          </a:bodyPr>
          <a:lstStyle/>
          <a:p>
            <a:pPr marL="0" marR="0" algn="just">
              <a:spcBef>
                <a:spcPts val="0"/>
              </a:spcBef>
              <a:spcAft>
                <a:spcPts val="0"/>
              </a:spcAft>
            </a:pPr>
            <a:r>
              <a:rPr lang="en-US" sz="3200" dirty="0">
                <a:effectLst/>
                <a:latin typeface="Arial" panose="020B0604020202020204" pitchFamily="34" charset="0"/>
                <a:ea typeface="Times New Roman" panose="02020603050405020304" pitchFamily="18" charset="0"/>
              </a:rPr>
              <a:t>To Joshua: </a:t>
            </a:r>
            <a:r>
              <a:rPr lang="en-US" sz="3200" i="1" dirty="0">
                <a:effectLst/>
                <a:latin typeface="Calibri" panose="020F0502020204030204" pitchFamily="34" charset="0"/>
                <a:ea typeface="Times New Roman" panose="02020603050405020304" pitchFamily="18" charset="0"/>
                <a:cs typeface="Calibri" panose="020F0502020204030204" pitchFamily="34" charset="0"/>
              </a:rPr>
              <a:t>The LORD said, </a:t>
            </a:r>
            <a:r>
              <a:rPr lang="en-US" sz="3200" i="1" dirty="0">
                <a:latin typeface="Calibri" panose="020F0502020204030204" pitchFamily="34" charset="0"/>
                <a:ea typeface="Times New Roman" panose="02020603050405020304" pitchFamily="18" charset="0"/>
                <a:cs typeface="Calibri" panose="020F0502020204030204" pitchFamily="34" charset="0"/>
              </a:rPr>
              <a:t>‘</a:t>
            </a:r>
            <a:r>
              <a:rPr lang="en-US" sz="3200" i="1" dirty="0">
                <a:effectLst/>
                <a:latin typeface="Calibri" panose="020F0502020204030204" pitchFamily="34" charset="0"/>
                <a:ea typeface="Times New Roman" panose="02020603050405020304" pitchFamily="18" charset="0"/>
                <a:cs typeface="Calibri" panose="020F0502020204030204" pitchFamily="34" charset="0"/>
              </a:rPr>
              <a:t>No man will be able to stand before you all the days of your life. Just as I have been with Moses, I will be with you; I will not fail you or forsake you.’</a:t>
            </a:r>
            <a:r>
              <a:rPr lang="en-US" sz="3200" dirty="0">
                <a:effectLst/>
                <a:latin typeface="Arial" panose="020B0604020202020204" pitchFamily="34" charset="0"/>
                <a:ea typeface="Times New Roman" panose="02020603050405020304" pitchFamily="18" charset="0"/>
              </a:rPr>
              <a:t> (Joshua 1:5)</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41D910B5-66F2-4AC7-A5C3-255E083E8695}"/>
              </a:ext>
            </a:extLst>
          </p:cNvPr>
          <p:cNvSpPr txBox="1"/>
          <p:nvPr/>
        </p:nvSpPr>
        <p:spPr>
          <a:xfrm>
            <a:off x="303182" y="2676287"/>
            <a:ext cx="11590636" cy="1569660"/>
          </a:xfrm>
          <a:prstGeom prst="rect">
            <a:avLst/>
          </a:prstGeom>
          <a:noFill/>
        </p:spPr>
        <p:txBody>
          <a:bodyPr wrap="square" rtlCol="0">
            <a:spAutoFit/>
          </a:bodyPr>
          <a:lstStyle/>
          <a:p>
            <a:pPr marL="0" marR="0" algn="just">
              <a:spcBef>
                <a:spcPts val="0"/>
              </a:spcBef>
              <a:spcAft>
                <a:spcPts val="0"/>
              </a:spcAft>
            </a:pPr>
            <a:r>
              <a:rPr lang="en-US" sz="3200" dirty="0">
                <a:latin typeface="Arial" panose="020B0604020202020204" pitchFamily="34" charset="0"/>
                <a:ea typeface="Times New Roman" panose="02020603050405020304" pitchFamily="18" charset="0"/>
              </a:rPr>
              <a:t>David confessed</a:t>
            </a:r>
            <a:r>
              <a:rPr lang="en-US" sz="3200" dirty="0">
                <a:effectLst/>
                <a:latin typeface="Arial" panose="020B0604020202020204" pitchFamily="34" charset="0"/>
                <a:ea typeface="Times New Roman" panose="02020603050405020304" pitchFamily="18" charset="0"/>
              </a:rPr>
              <a:t>: </a:t>
            </a:r>
            <a:r>
              <a:rPr lang="en-US" sz="3200" i="1" dirty="0">
                <a:effectLst/>
                <a:latin typeface="Calibri" panose="020F0502020204030204" pitchFamily="34" charset="0"/>
                <a:ea typeface="Times New Roman" panose="02020603050405020304" pitchFamily="18" charset="0"/>
              </a:rPr>
              <a:t>The Lord is my light and my salvation; Whom shall I fear? The Lord is the defense of my life; Whom shall I dread? </a:t>
            </a:r>
            <a:r>
              <a:rPr lang="en-US" sz="3200" dirty="0">
                <a:effectLst/>
                <a:latin typeface="Arial" panose="020B0604020202020204" pitchFamily="34" charset="0"/>
                <a:ea typeface="Times New Roman" panose="02020603050405020304" pitchFamily="18" charset="0"/>
              </a:rPr>
              <a:t>(Psalm 27:1)</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CB28BC2C-0DF9-44AB-9336-58E93AE2C262}"/>
              </a:ext>
            </a:extLst>
          </p:cNvPr>
          <p:cNvSpPr txBox="1"/>
          <p:nvPr/>
        </p:nvSpPr>
        <p:spPr>
          <a:xfrm>
            <a:off x="320672" y="4387659"/>
            <a:ext cx="11590636" cy="1569660"/>
          </a:xfrm>
          <a:prstGeom prst="rect">
            <a:avLst/>
          </a:prstGeom>
          <a:noFill/>
        </p:spPr>
        <p:txBody>
          <a:bodyPr wrap="square" rtlCol="0">
            <a:spAutoFit/>
          </a:bodyPr>
          <a:lstStyle/>
          <a:p>
            <a:pPr algn="just"/>
            <a:r>
              <a:rPr lang="en-US" sz="3200" dirty="0">
                <a:latin typeface="Arial" panose="020B0604020202020204" pitchFamily="34" charset="0"/>
                <a:ea typeface="Times New Roman" panose="02020603050405020304" pitchFamily="18" charset="0"/>
              </a:rPr>
              <a:t>To Israel</a:t>
            </a:r>
            <a:r>
              <a:rPr lang="en-US" sz="3200" dirty="0">
                <a:effectLst/>
                <a:latin typeface="Arial" panose="020B0604020202020204" pitchFamily="34" charset="0"/>
                <a:ea typeface="Times New Roman" panose="02020603050405020304" pitchFamily="18" charset="0"/>
              </a:rPr>
              <a:t>: </a:t>
            </a:r>
            <a:r>
              <a:rPr lang="en-US" sz="3200" i="1" dirty="0">
                <a:latin typeface="Calibri" panose="020F0502020204030204" pitchFamily="34" charset="0"/>
                <a:cs typeface="Calibri" panose="020F0502020204030204" pitchFamily="34" charset="0"/>
              </a:rPr>
              <a:t>Do not fear, for I am with you; Do not anxiously look about you, for I am your God. I will strengthen you, surely I will help you, surely I will uphold you with My righteous right hand. </a:t>
            </a:r>
            <a:r>
              <a:rPr lang="en-US" sz="3200" dirty="0">
                <a:effectLst/>
                <a:latin typeface="Arial" panose="020B0604020202020204" pitchFamily="34" charset="0"/>
                <a:ea typeface="Times New Roman" panose="02020603050405020304" pitchFamily="18" charset="0"/>
              </a:rPr>
              <a:t>(Isaiah 41:10)</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13338660"/>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75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00B0F0"/>
              </a:buClr>
              <a:buSzPct val="100000"/>
              <a:buFont typeface="+mj-lt"/>
              <a:buAutoNum type="romanUcPeriod"/>
            </a:pPr>
            <a:r>
              <a:rPr lang="en-US" sz="3800" b="1" cap="none" dirty="0">
                <a:solidFill>
                  <a:srgbClr val="00B0F0"/>
                </a:solidFill>
                <a:latin typeface="+mn-lt"/>
              </a:rPr>
              <a:t>What the cross communicates </a:t>
            </a:r>
            <a:r>
              <a:rPr lang="en-US" sz="3800" b="1" cap="none" baseline="30000" dirty="0">
                <a:solidFill>
                  <a:srgbClr val="00B0F0"/>
                </a:solidFill>
                <a:latin typeface="+mn-lt"/>
              </a:rPr>
              <a:t>(15:33-38)</a:t>
            </a:r>
          </a:p>
        </p:txBody>
      </p:sp>
      <p:sp>
        <p:nvSpPr>
          <p:cNvPr id="2" name="TextBox 1">
            <a:extLst>
              <a:ext uri="{FF2B5EF4-FFF2-40B4-BE49-F238E27FC236}">
                <a16:creationId xmlns:a16="http://schemas.microsoft.com/office/drawing/2014/main" id="{32E1C924-2E1A-4058-AA4D-953B979201D9}"/>
              </a:ext>
            </a:extLst>
          </p:cNvPr>
          <p:cNvSpPr txBox="1"/>
          <p:nvPr/>
        </p:nvSpPr>
        <p:spPr>
          <a:xfrm>
            <a:off x="300682" y="889962"/>
            <a:ext cx="11590636" cy="2062103"/>
          </a:xfrm>
          <a:prstGeom prst="rect">
            <a:avLst/>
          </a:prstGeom>
          <a:noFill/>
        </p:spPr>
        <p:txBody>
          <a:bodyPr wrap="square" rtlCol="0">
            <a:spAutoFit/>
          </a:bodyPr>
          <a:lstStyle/>
          <a:p>
            <a:pPr marL="0" marR="0" algn="just">
              <a:spcBef>
                <a:spcPts val="0"/>
              </a:spcBef>
              <a:spcAft>
                <a:spcPts val="0"/>
              </a:spcAft>
            </a:pPr>
            <a:r>
              <a:rPr lang="en-US" sz="3200" i="1" dirty="0">
                <a:effectLst/>
                <a:latin typeface="Calibri" panose="020F0502020204030204" pitchFamily="34" charset="0"/>
                <a:ea typeface="Times New Roman" panose="02020603050405020304" pitchFamily="18" charset="0"/>
              </a:rPr>
              <a:t>35When some of the bystanders heard it, they began saying, “Behold, He is calling for Elijah.” 36 Someone ran and filled a sponge with sour wine, put it on a reed, and gave Him a drink, saying, “Let us see whether Elijah will come to take Him down.”</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72937590"/>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Hebrews 10:10, 11-14, 18</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89962"/>
            <a:ext cx="11590636" cy="1077218"/>
          </a:xfrm>
          <a:prstGeom prst="rect">
            <a:avLst/>
          </a:prstGeom>
          <a:noFill/>
        </p:spPr>
        <p:txBody>
          <a:bodyPr wrap="square" rtlCol="0">
            <a:spAutoFit/>
          </a:bodyPr>
          <a:lstStyle/>
          <a:p>
            <a:pPr algn="just"/>
            <a:r>
              <a:rPr lang="en-US" sz="3200" i="1" dirty="0">
                <a:effectLst/>
                <a:latin typeface="Calibri" panose="020F0502020204030204" pitchFamily="34" charset="0"/>
                <a:ea typeface="Times New Roman" panose="02020603050405020304" pitchFamily="18" charset="0"/>
                <a:cs typeface="Arial" panose="020B0604020202020204" pitchFamily="34" charset="0"/>
              </a:rPr>
              <a:t>10 By this will we have been sanctified through the offering of the body of Jesus Christ once for all.</a:t>
            </a:r>
            <a:r>
              <a:rPr lang="en-US" sz="3200" dirty="0">
                <a:effectLst/>
                <a:latin typeface="Arial" panose="020B0604020202020204" pitchFamily="34" charset="0"/>
                <a:ea typeface="Times New Roman" panose="02020603050405020304" pitchFamily="18" charset="0"/>
              </a:rPr>
              <a:t> </a:t>
            </a:r>
            <a:endParaRPr lang="en-US" sz="3200" i="1" dirty="0">
              <a:effectLst/>
              <a:latin typeface="Calibri" panose="020F0502020204030204" pitchFamily="34" charset="0"/>
              <a:ea typeface="Times New Roman" panose="02020603050405020304" pitchFamily="18" charset="0"/>
            </a:endParaRPr>
          </a:p>
        </p:txBody>
      </p:sp>
      <p:sp>
        <p:nvSpPr>
          <p:cNvPr id="6" name="TextBox 5">
            <a:extLst>
              <a:ext uri="{FF2B5EF4-FFF2-40B4-BE49-F238E27FC236}">
                <a16:creationId xmlns:a16="http://schemas.microsoft.com/office/drawing/2014/main" id="{7FC4AF14-3588-432D-A1E3-9C42326B604A}"/>
              </a:ext>
            </a:extLst>
          </p:cNvPr>
          <p:cNvSpPr txBox="1"/>
          <p:nvPr/>
        </p:nvSpPr>
        <p:spPr>
          <a:xfrm>
            <a:off x="265228" y="1992525"/>
            <a:ext cx="11590636" cy="3046988"/>
          </a:xfrm>
          <a:prstGeom prst="rect">
            <a:avLst/>
          </a:prstGeom>
          <a:noFill/>
        </p:spPr>
        <p:txBody>
          <a:bodyPr wrap="square" rtlCol="0">
            <a:spAutoFit/>
          </a:bodyPr>
          <a:lstStyle/>
          <a:p>
            <a:pPr algn="just"/>
            <a:r>
              <a:rPr lang="en-US" sz="3200" i="1" dirty="0">
                <a:latin typeface="Calibri" panose="020F0502020204030204" pitchFamily="34" charset="0"/>
                <a:cs typeface="Calibri" panose="020F0502020204030204" pitchFamily="34" charset="0"/>
              </a:rPr>
              <a:t>11 Every priest stands daily ministering and offering time after time the same sacrifices, which can never take away sins; 12 but He, having offered one sacrifice for sins for all time, sat down at the right hand of God, 13 waiting from that time onward until His enemies be made a footstool for His feet. 14 For by one offering He has perfected for all time those who are sanctified. </a:t>
            </a:r>
          </a:p>
        </p:txBody>
      </p:sp>
      <p:sp>
        <p:nvSpPr>
          <p:cNvPr id="4" name="TextBox 3">
            <a:extLst>
              <a:ext uri="{FF2B5EF4-FFF2-40B4-BE49-F238E27FC236}">
                <a16:creationId xmlns:a16="http://schemas.microsoft.com/office/drawing/2014/main" id="{B2A16355-48A5-4491-B266-27FD632AE97D}"/>
              </a:ext>
            </a:extLst>
          </p:cNvPr>
          <p:cNvSpPr txBox="1"/>
          <p:nvPr/>
        </p:nvSpPr>
        <p:spPr>
          <a:xfrm>
            <a:off x="288192" y="5329552"/>
            <a:ext cx="11590636" cy="1077218"/>
          </a:xfrm>
          <a:prstGeom prst="rect">
            <a:avLst/>
          </a:prstGeom>
          <a:noFill/>
        </p:spPr>
        <p:txBody>
          <a:bodyPr wrap="square" rtlCol="0">
            <a:spAutoFit/>
          </a:bodyPr>
          <a:lstStyle/>
          <a:p>
            <a:pPr algn="just"/>
            <a:r>
              <a:rPr lang="en-US" sz="3200" i="1" dirty="0">
                <a:effectLst/>
                <a:latin typeface="Calibri" panose="020F0502020204030204" pitchFamily="34" charset="0"/>
                <a:ea typeface="Times New Roman" panose="02020603050405020304" pitchFamily="18" charset="0"/>
                <a:cs typeface="Arial" panose="020B0604020202020204" pitchFamily="34" charset="0"/>
              </a:rPr>
              <a:t>18 Now where there is forgiveness of these things, there is no longer any offering for sin.</a:t>
            </a:r>
            <a:r>
              <a:rPr lang="en-US" sz="3200" dirty="0">
                <a:effectLst/>
                <a:latin typeface="Arial" panose="020B0604020202020204" pitchFamily="34" charset="0"/>
                <a:ea typeface="Times New Roman" panose="02020603050405020304" pitchFamily="18" charset="0"/>
              </a:rPr>
              <a:t> </a:t>
            </a:r>
            <a:endParaRPr lang="en-US" sz="3200" i="1" dirty="0">
              <a:effectLst/>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365421099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75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00B0F0"/>
              </a:buClr>
              <a:buSzPct val="100000"/>
              <a:buFont typeface="+mj-lt"/>
              <a:buAutoNum type="romanUcPeriod"/>
            </a:pPr>
            <a:r>
              <a:rPr lang="en-US" sz="3800" b="1" cap="none" dirty="0">
                <a:solidFill>
                  <a:srgbClr val="00B0F0"/>
                </a:solidFill>
                <a:latin typeface="+mn-lt"/>
              </a:rPr>
              <a:t>What the cross communicates </a:t>
            </a:r>
            <a:r>
              <a:rPr lang="en-US" sz="3800" b="1" cap="none" baseline="30000" dirty="0">
                <a:solidFill>
                  <a:srgbClr val="00B0F0"/>
                </a:solidFill>
                <a:latin typeface="+mn-lt"/>
              </a:rPr>
              <a:t>(15:33-38)</a:t>
            </a:r>
          </a:p>
        </p:txBody>
      </p:sp>
      <p:sp>
        <p:nvSpPr>
          <p:cNvPr id="2" name="TextBox 1">
            <a:extLst>
              <a:ext uri="{FF2B5EF4-FFF2-40B4-BE49-F238E27FC236}">
                <a16:creationId xmlns:a16="http://schemas.microsoft.com/office/drawing/2014/main" id="{32E1C924-2E1A-4058-AA4D-953B979201D9}"/>
              </a:ext>
            </a:extLst>
          </p:cNvPr>
          <p:cNvSpPr txBox="1"/>
          <p:nvPr/>
        </p:nvSpPr>
        <p:spPr>
          <a:xfrm>
            <a:off x="300682" y="889962"/>
            <a:ext cx="11590636" cy="1200329"/>
          </a:xfrm>
          <a:prstGeom prst="rect">
            <a:avLst/>
          </a:prstGeom>
          <a:noFill/>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Times New Roman" panose="02020603050405020304" pitchFamily="18" charset="0"/>
                <a:cs typeface="Arial" panose="020B0604020202020204" pitchFamily="34" charset="0"/>
              </a:rPr>
              <a:t>38 And the veil of the temple was torn in two from top to bottom.</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67119462"/>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Leviticus 10:3</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89962"/>
            <a:ext cx="11590636" cy="1323439"/>
          </a:xfrm>
          <a:prstGeom prst="rect">
            <a:avLst/>
          </a:prstGeom>
          <a:noFill/>
        </p:spPr>
        <p:txBody>
          <a:bodyPr wrap="square" rtlCol="0">
            <a:spAutoFit/>
          </a:bodyPr>
          <a:lstStyle/>
          <a:p>
            <a:pPr marL="0" marR="0" algn="just">
              <a:spcBef>
                <a:spcPts val="0"/>
              </a:spcBef>
              <a:spcAft>
                <a:spcPts val="0"/>
              </a:spcAft>
            </a:pPr>
            <a:r>
              <a:rPr lang="en-US" sz="4000" i="1" dirty="0">
                <a:effectLst/>
                <a:latin typeface="Calibri" panose="020F0502020204030204" pitchFamily="34" charset="0"/>
                <a:ea typeface="Times New Roman" panose="02020603050405020304" pitchFamily="18" charset="0"/>
                <a:cs typeface="Arial" panose="020B0604020202020204" pitchFamily="34" charset="0"/>
              </a:rPr>
              <a:t>By those who come near Me I will be treated as holy, and before all the people I will be honored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95293269"/>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Mark 15:22-28</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89962"/>
            <a:ext cx="11590636" cy="4524315"/>
          </a:xfrm>
          <a:prstGeom prst="rect">
            <a:avLst/>
          </a:prstGeom>
          <a:noFill/>
        </p:spPr>
        <p:txBody>
          <a:bodyPr wrap="square" rtlCol="0">
            <a:spAutoFit/>
          </a:bodyPr>
          <a:lstStyle/>
          <a:p>
            <a:pPr marL="0" marR="0" algn="just">
              <a:spcBef>
                <a:spcPts val="0"/>
              </a:spcBef>
              <a:spcAft>
                <a:spcPts val="0"/>
              </a:spcAft>
            </a:pPr>
            <a:r>
              <a:rPr lang="en-US" sz="3200" i="1" dirty="0">
                <a:effectLst/>
                <a:latin typeface="Calibri" panose="020F0502020204030204" pitchFamily="34" charset="0"/>
                <a:ea typeface="Times New Roman" panose="02020603050405020304" pitchFamily="18" charset="0"/>
              </a:rPr>
              <a:t>22 Then they brought Him to the place Golgotha, which is translated, Place of a Skull. 23 They tried to give Him wine mixed with myrrh; but He did not take it. 24 And they crucified Him, and divided up His garments among themselves, casting lots for them to decide what each man should take. 25 It was the third hour when they crucified Him. 26 The inscription of the charge against Him read, “THE KING OF THE JEWS.” 27 They crucified two robbers with Him, one on His right and one on His left. 28 [And the Scripture was fulfilled which says, “And He was numbered with transgressors.”]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9628081"/>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00B0F0"/>
              </a:buClr>
              <a:buSzPct val="100000"/>
              <a:buFont typeface="+mj-lt"/>
              <a:buAutoNum type="romanUcPeriod"/>
            </a:pPr>
            <a:r>
              <a:rPr lang="en-US" sz="3800" b="1" cap="none" dirty="0">
                <a:solidFill>
                  <a:srgbClr val="00B0F0"/>
                </a:solidFill>
                <a:latin typeface="+mn-lt"/>
              </a:rPr>
              <a:t>What the cross communicates </a:t>
            </a:r>
            <a:r>
              <a:rPr lang="en-US" sz="3800" b="1" cap="none" baseline="30000" dirty="0">
                <a:solidFill>
                  <a:srgbClr val="00B0F0"/>
                </a:solidFill>
                <a:latin typeface="+mn-lt"/>
              </a:rPr>
              <a:t>(15:33-38)</a:t>
            </a:r>
          </a:p>
        </p:txBody>
      </p:sp>
      <p:sp>
        <p:nvSpPr>
          <p:cNvPr id="2" name="TextBox 1">
            <a:extLst>
              <a:ext uri="{FF2B5EF4-FFF2-40B4-BE49-F238E27FC236}">
                <a16:creationId xmlns:a16="http://schemas.microsoft.com/office/drawing/2014/main" id="{32E1C924-2E1A-4058-AA4D-953B979201D9}"/>
              </a:ext>
            </a:extLst>
          </p:cNvPr>
          <p:cNvSpPr txBox="1"/>
          <p:nvPr/>
        </p:nvSpPr>
        <p:spPr>
          <a:xfrm>
            <a:off x="300682" y="889962"/>
            <a:ext cx="11590636" cy="1200329"/>
          </a:xfrm>
          <a:prstGeom prst="rect">
            <a:avLst/>
          </a:prstGeom>
          <a:noFill/>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Times New Roman" panose="02020603050405020304" pitchFamily="18" charset="0"/>
                <a:cs typeface="Arial" panose="020B0604020202020204" pitchFamily="34" charset="0"/>
              </a:rPr>
              <a:t>38 And the veil of the temple was torn in two from top to bottom.</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1991224"/>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Hebrews 10:1, 4, 14</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89962"/>
            <a:ext cx="11590636" cy="2062103"/>
          </a:xfrm>
          <a:prstGeom prst="rect">
            <a:avLst/>
          </a:prstGeom>
          <a:noFill/>
        </p:spPr>
        <p:txBody>
          <a:bodyPr wrap="square" rtlCol="0">
            <a:spAutoFit/>
          </a:bodyPr>
          <a:lstStyle/>
          <a:p>
            <a:pPr algn="just"/>
            <a:r>
              <a:rPr lang="en-US" sz="3200" i="1" dirty="0">
                <a:effectLst/>
                <a:latin typeface="Calibri" panose="020F0502020204030204" pitchFamily="34" charset="0"/>
                <a:ea typeface="Times New Roman" panose="02020603050405020304" pitchFamily="18" charset="0"/>
              </a:rPr>
              <a:t>1 the Law, since it has only a shadow of the good things to come and not the very form of things, can never by the same sacrifices year by year, which they offer continually, make perfect those who draw near...</a:t>
            </a:r>
            <a:r>
              <a:rPr lang="en-US" sz="3200" dirty="0">
                <a:effectLst/>
                <a:latin typeface="Arial" panose="020B0604020202020204" pitchFamily="34" charset="0"/>
                <a:ea typeface="Times New Roman" panose="02020603050405020304" pitchFamily="18" charset="0"/>
              </a:rPr>
              <a:t> </a:t>
            </a:r>
            <a:endParaRPr lang="en-US" sz="3200" i="1" dirty="0">
              <a:effectLst/>
              <a:latin typeface="Calibri" panose="020F0502020204030204" pitchFamily="34" charset="0"/>
              <a:ea typeface="Times New Roman" panose="02020603050405020304" pitchFamily="18" charset="0"/>
            </a:endParaRPr>
          </a:p>
        </p:txBody>
      </p:sp>
      <p:sp>
        <p:nvSpPr>
          <p:cNvPr id="6" name="TextBox 5">
            <a:extLst>
              <a:ext uri="{FF2B5EF4-FFF2-40B4-BE49-F238E27FC236}">
                <a16:creationId xmlns:a16="http://schemas.microsoft.com/office/drawing/2014/main" id="{7FC4AF14-3588-432D-A1E3-9C42326B604A}"/>
              </a:ext>
            </a:extLst>
          </p:cNvPr>
          <p:cNvSpPr txBox="1"/>
          <p:nvPr/>
        </p:nvSpPr>
        <p:spPr>
          <a:xfrm>
            <a:off x="265228" y="3266687"/>
            <a:ext cx="11590636" cy="584775"/>
          </a:xfrm>
          <a:prstGeom prst="rect">
            <a:avLst/>
          </a:prstGeom>
          <a:noFill/>
        </p:spPr>
        <p:txBody>
          <a:bodyPr wrap="square" rtlCol="0">
            <a:spAutoFit/>
          </a:bodyPr>
          <a:lstStyle/>
          <a:p>
            <a:pPr algn="just"/>
            <a:r>
              <a:rPr lang="en-US" sz="3200" i="1" dirty="0">
                <a:latin typeface="Calibri" panose="020F0502020204030204" pitchFamily="34" charset="0"/>
                <a:cs typeface="Calibri" panose="020F0502020204030204" pitchFamily="34" charset="0"/>
              </a:rPr>
              <a:t>4 It is impossible for the blood of bulls and goats to take away sins</a:t>
            </a:r>
          </a:p>
        </p:txBody>
      </p:sp>
      <p:sp>
        <p:nvSpPr>
          <p:cNvPr id="4" name="TextBox 3">
            <a:extLst>
              <a:ext uri="{FF2B5EF4-FFF2-40B4-BE49-F238E27FC236}">
                <a16:creationId xmlns:a16="http://schemas.microsoft.com/office/drawing/2014/main" id="{B2A16355-48A5-4491-B266-27FD632AE97D}"/>
              </a:ext>
            </a:extLst>
          </p:cNvPr>
          <p:cNvSpPr txBox="1"/>
          <p:nvPr/>
        </p:nvSpPr>
        <p:spPr>
          <a:xfrm>
            <a:off x="288192" y="4385178"/>
            <a:ext cx="11590636" cy="1077218"/>
          </a:xfrm>
          <a:prstGeom prst="rect">
            <a:avLst/>
          </a:prstGeom>
          <a:noFill/>
        </p:spPr>
        <p:txBody>
          <a:bodyPr wrap="square" rtlCol="0">
            <a:spAutoFit/>
          </a:bodyPr>
          <a:lstStyle/>
          <a:p>
            <a:pPr algn="just"/>
            <a:r>
              <a:rPr lang="en-US" sz="3200" i="1" dirty="0">
                <a:latin typeface="Calibri" panose="020F0502020204030204" pitchFamily="34" charset="0"/>
                <a:cs typeface="Calibri" panose="020F0502020204030204" pitchFamily="34" charset="0"/>
              </a:rPr>
              <a:t>14 by one offering He has perfected for all time those who are sanctified…</a:t>
            </a:r>
            <a:r>
              <a:rPr lang="en-US" sz="3200" dirty="0">
                <a:latin typeface="Calibri" panose="020F0502020204030204" pitchFamily="34" charset="0"/>
                <a:cs typeface="Calibri" panose="020F0502020204030204" pitchFamily="34" charset="0"/>
              </a:rPr>
              <a:t> </a:t>
            </a:r>
            <a:endParaRPr lang="en-US" sz="3200" i="1" dirty="0">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3125220596"/>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25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750"/>
                                        <p:tgtEl>
                                          <p:spTgt spid="6"/>
                                        </p:tgtEl>
                                      </p:cBhvr>
                                    </p:animEffect>
                                  </p:childTnLst>
                                </p:cTn>
                              </p:par>
                            </p:childTnLst>
                          </p:cTn>
                        </p:par>
                        <p:par>
                          <p:cTn id="8" fill="hold">
                            <p:stCondLst>
                              <p:cond delay="5000"/>
                            </p:stCondLst>
                            <p:childTnLst>
                              <p:par>
                                <p:cTn id="9" presetID="10" presetClass="entr" presetSubtype="0" fill="hold" grpId="0" nodeType="afterEffect">
                                  <p:stCondLst>
                                    <p:cond delay="225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1 Timothy 2:5-6</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89962"/>
            <a:ext cx="11590636" cy="1754326"/>
          </a:xfrm>
          <a:prstGeom prst="rect">
            <a:avLst/>
          </a:prstGeom>
          <a:noFill/>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Times New Roman" panose="02020603050405020304" pitchFamily="18" charset="0"/>
                <a:cs typeface="Arial" panose="020B0604020202020204" pitchFamily="34" charset="0"/>
              </a:rPr>
              <a:t>5 There is one God, and one mediator between God and men, the man Christ Jesus, 6 who gave Himself as a ransom for all…</a:t>
            </a:r>
            <a:r>
              <a:rPr lang="en-US" sz="3600" dirty="0">
                <a:effectLst/>
                <a:latin typeface="Arial" panose="020B0604020202020204" pitchFamily="34" charset="0"/>
                <a:ea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07345317"/>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00B0F0"/>
              </a:buClr>
              <a:buSzPct val="100000"/>
              <a:buFont typeface="+mj-lt"/>
              <a:buAutoNum type="romanUcPeriod" startAt="2"/>
            </a:pPr>
            <a:r>
              <a:rPr lang="en-US" sz="3800" b="1" cap="none" dirty="0">
                <a:solidFill>
                  <a:srgbClr val="00B0F0"/>
                </a:solidFill>
                <a:latin typeface="+mn-lt"/>
              </a:rPr>
              <a:t>Who the cross celebrates </a:t>
            </a:r>
            <a:r>
              <a:rPr lang="en-US" sz="3800" b="1" cap="none" baseline="30000" dirty="0">
                <a:solidFill>
                  <a:srgbClr val="00B0F0"/>
                </a:solidFill>
                <a:latin typeface="+mn-lt"/>
              </a:rPr>
              <a:t>(15:39)</a:t>
            </a:r>
          </a:p>
        </p:txBody>
      </p:sp>
      <p:sp>
        <p:nvSpPr>
          <p:cNvPr id="2" name="TextBox 1">
            <a:extLst>
              <a:ext uri="{FF2B5EF4-FFF2-40B4-BE49-F238E27FC236}">
                <a16:creationId xmlns:a16="http://schemas.microsoft.com/office/drawing/2014/main" id="{32E1C924-2E1A-4058-AA4D-953B979201D9}"/>
              </a:ext>
            </a:extLst>
          </p:cNvPr>
          <p:cNvSpPr txBox="1"/>
          <p:nvPr/>
        </p:nvSpPr>
        <p:spPr>
          <a:xfrm>
            <a:off x="300682" y="889962"/>
            <a:ext cx="11590636" cy="1754326"/>
          </a:xfrm>
          <a:prstGeom prst="rect">
            <a:avLst/>
          </a:prstGeom>
          <a:noFill/>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Times New Roman" panose="02020603050405020304" pitchFamily="18" charset="0"/>
              </a:rPr>
              <a:t>When the centurion, who was standing right in front of Him, saw the way He breathed His last, he said, “Truly this man was the Son of God!” </a:t>
            </a:r>
            <a:endParaRPr lang="en-US" sz="36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49F89542-8D43-4B40-83F3-CC888425EF6B}"/>
              </a:ext>
            </a:extLst>
          </p:cNvPr>
          <p:cNvSpPr txBox="1"/>
          <p:nvPr/>
        </p:nvSpPr>
        <p:spPr>
          <a:xfrm>
            <a:off x="288192" y="3380824"/>
            <a:ext cx="11590636" cy="1200329"/>
          </a:xfrm>
          <a:prstGeom prst="rect">
            <a:avLst/>
          </a:prstGeom>
          <a:noFill/>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Times New Roman" panose="02020603050405020304" pitchFamily="18" charset="0"/>
                <a:cs typeface="Calibri" panose="020F0502020204030204" pitchFamily="34" charset="0"/>
              </a:rPr>
              <a:t>The beginning of the gospel of Jesus Christ, the Son of God (Mark 1:1)</a:t>
            </a:r>
            <a:r>
              <a:rPr lang="en-US" sz="3600" dirty="0">
                <a:effectLst/>
                <a:latin typeface="Calibri" panose="020F0502020204030204" pitchFamily="34" charset="0"/>
                <a:ea typeface="Times New Roman" panose="02020603050405020304" pitchFamily="18" charset="0"/>
                <a:cs typeface="Calibri" panose="020F0502020204030204" pitchFamily="34" charset="0"/>
              </a:rPr>
              <a:t> </a:t>
            </a:r>
          </a:p>
        </p:txBody>
      </p:sp>
    </p:spTree>
    <p:extLst>
      <p:ext uri="{BB962C8B-B14F-4D97-AF65-F5344CB8AC3E}">
        <p14:creationId xmlns:p14="http://schemas.microsoft.com/office/powerpoint/2010/main" val="4075429624"/>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Psalm 2:12</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89962"/>
            <a:ext cx="11590636" cy="1938992"/>
          </a:xfrm>
          <a:prstGeom prst="rect">
            <a:avLst/>
          </a:prstGeom>
          <a:noFill/>
        </p:spPr>
        <p:txBody>
          <a:bodyPr wrap="square" rtlCol="0">
            <a:spAutoFit/>
          </a:bodyPr>
          <a:lstStyle/>
          <a:p>
            <a:pPr marL="0" marR="0" algn="just">
              <a:spcBef>
                <a:spcPts val="0"/>
              </a:spcBef>
              <a:spcAft>
                <a:spcPts val="0"/>
              </a:spcAft>
            </a:pPr>
            <a:r>
              <a:rPr lang="en-US" sz="4000" i="1" dirty="0">
                <a:effectLst/>
                <a:latin typeface="Calibri" panose="020F0502020204030204" pitchFamily="34" charset="0"/>
                <a:ea typeface="Times New Roman" panose="02020603050405020304" pitchFamily="18" charset="0"/>
              </a:rPr>
              <a:t>Do homage to the Son, that He not become angry, and you perish in the way, For His wrath may soon be kindled. How blessed are all who take refuge in Him!</a:t>
            </a:r>
            <a:r>
              <a:rPr lang="en-US" sz="4000" dirty="0">
                <a:effectLst/>
                <a:latin typeface="Arial" panose="020B0604020202020204" pitchFamily="34" charset="0"/>
                <a:ea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85636723"/>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00B0F0"/>
              </a:buClr>
              <a:buSzPct val="100000"/>
              <a:buFont typeface="+mj-lt"/>
              <a:buAutoNum type="romanUcPeriod" startAt="2"/>
            </a:pPr>
            <a:r>
              <a:rPr lang="en-US" sz="3800" b="1" cap="none" dirty="0">
                <a:solidFill>
                  <a:srgbClr val="00B0F0"/>
                </a:solidFill>
                <a:latin typeface="+mn-lt"/>
              </a:rPr>
              <a:t>Who the cross celebrates </a:t>
            </a:r>
            <a:r>
              <a:rPr lang="en-US" sz="3800" b="1" cap="none" baseline="30000" dirty="0">
                <a:solidFill>
                  <a:srgbClr val="00B0F0"/>
                </a:solidFill>
                <a:latin typeface="+mn-lt"/>
              </a:rPr>
              <a:t>(15:39)</a:t>
            </a:r>
          </a:p>
        </p:txBody>
      </p:sp>
      <p:sp>
        <p:nvSpPr>
          <p:cNvPr id="2" name="TextBox 1">
            <a:extLst>
              <a:ext uri="{FF2B5EF4-FFF2-40B4-BE49-F238E27FC236}">
                <a16:creationId xmlns:a16="http://schemas.microsoft.com/office/drawing/2014/main" id="{32E1C924-2E1A-4058-AA4D-953B979201D9}"/>
              </a:ext>
            </a:extLst>
          </p:cNvPr>
          <p:cNvSpPr txBox="1"/>
          <p:nvPr/>
        </p:nvSpPr>
        <p:spPr>
          <a:xfrm>
            <a:off x="300682" y="889962"/>
            <a:ext cx="11590636" cy="1754326"/>
          </a:xfrm>
          <a:prstGeom prst="rect">
            <a:avLst/>
          </a:prstGeom>
          <a:noFill/>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Times New Roman" panose="02020603050405020304" pitchFamily="18" charset="0"/>
              </a:rPr>
              <a:t>When the centurion, who was standing right in front of Him, saw the way He breathed His last, he said, </a:t>
            </a:r>
            <a:r>
              <a:rPr lang="en-US" sz="3600" b="1" i="1" dirty="0">
                <a:effectLst/>
                <a:latin typeface="Calibri" panose="020F0502020204030204" pitchFamily="34" charset="0"/>
                <a:ea typeface="Times New Roman" panose="02020603050405020304" pitchFamily="18" charset="0"/>
              </a:rPr>
              <a:t>“Truly this man was the Son of God!” </a:t>
            </a:r>
            <a:endParaRPr lang="en-US" sz="36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09544000"/>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D4CC2A6-3C49-43EC-8950-425BC8853F76}"/>
              </a:ext>
            </a:extLst>
          </p:cNvPr>
          <p:cNvPicPr>
            <a:picLocks noChangeAspect="1"/>
          </p:cNvPicPr>
          <p:nvPr/>
        </p:nvPicPr>
        <p:blipFill>
          <a:blip r:embed="rId2"/>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9F815ED3-B693-41E3-B462-6BBA6BAFA39D}"/>
              </a:ext>
            </a:extLst>
          </p:cNvPr>
          <p:cNvSpPr txBox="1"/>
          <p:nvPr/>
        </p:nvSpPr>
        <p:spPr>
          <a:xfrm>
            <a:off x="5073041" y="1390389"/>
            <a:ext cx="6826687" cy="1323439"/>
          </a:xfrm>
          <a:prstGeom prst="rect">
            <a:avLst/>
          </a:prstGeom>
          <a:noFill/>
        </p:spPr>
        <p:txBody>
          <a:bodyPr wrap="square" rtlCol="0">
            <a:spAutoFit/>
          </a:bodyPr>
          <a:lstStyle/>
          <a:p>
            <a:pPr algn="ctr"/>
            <a:r>
              <a:rPr lang="en-US" sz="4000" b="1" dirty="0">
                <a:latin typeface="Candara" panose="020E0502030303020204" pitchFamily="34" charset="0"/>
              </a:rPr>
              <a:t>The Statement of the Cross</a:t>
            </a:r>
          </a:p>
          <a:p>
            <a:pPr algn="ctr"/>
            <a:r>
              <a:rPr lang="en-US" sz="4000" b="1" dirty="0">
                <a:latin typeface="Candara" panose="020E0502030303020204" pitchFamily="34" charset="0"/>
              </a:rPr>
              <a:t>Mark 15:22-39</a:t>
            </a:r>
          </a:p>
        </p:txBody>
      </p:sp>
      <p:sp>
        <p:nvSpPr>
          <p:cNvPr id="4" name="TextBox 3">
            <a:extLst>
              <a:ext uri="{FF2B5EF4-FFF2-40B4-BE49-F238E27FC236}">
                <a16:creationId xmlns:a16="http://schemas.microsoft.com/office/drawing/2014/main" id="{5DA5A2D0-73D2-4099-B4DC-B43BBE2B49CA}"/>
              </a:ext>
            </a:extLst>
          </p:cNvPr>
          <p:cNvSpPr txBox="1"/>
          <p:nvPr/>
        </p:nvSpPr>
        <p:spPr>
          <a:xfrm>
            <a:off x="563671" y="6356958"/>
            <a:ext cx="11135639" cy="461665"/>
          </a:xfrm>
          <a:prstGeom prst="rect">
            <a:avLst/>
          </a:prstGeom>
          <a:noFill/>
        </p:spPr>
        <p:txBody>
          <a:bodyPr wrap="square" rtlCol="0">
            <a:spAutoFit/>
          </a:bodyPr>
          <a:lstStyle/>
          <a:p>
            <a:pPr algn="ctr"/>
            <a:r>
              <a:rPr lang="en-US" sz="2400" b="1" dirty="0">
                <a:blipFill>
                  <a:blip r:embed="rId3"/>
                  <a:tile tx="0" ty="0" sx="100000" sy="100000" flip="none" algn="tl"/>
                </a:blipFill>
              </a:rPr>
              <a:t>The Authenticity, Affliction and Authority of Jesus Christ, the Son of God</a:t>
            </a:r>
            <a:endParaRPr lang="en-US" sz="2400" dirty="0">
              <a:blipFill>
                <a:blip r:embed="rId3"/>
                <a:tile tx="0" ty="0" sx="100000" sy="100000" flip="none" algn="tl"/>
              </a:blipFill>
            </a:endParaRPr>
          </a:p>
        </p:txBody>
      </p:sp>
      <p:sp>
        <p:nvSpPr>
          <p:cNvPr id="5" name="TextBox 4">
            <a:extLst>
              <a:ext uri="{FF2B5EF4-FFF2-40B4-BE49-F238E27FC236}">
                <a16:creationId xmlns:a16="http://schemas.microsoft.com/office/drawing/2014/main" id="{0CAA8F06-2798-4F2A-8DC9-8E009C9AC104}"/>
              </a:ext>
            </a:extLst>
          </p:cNvPr>
          <p:cNvSpPr txBox="1"/>
          <p:nvPr/>
        </p:nvSpPr>
        <p:spPr>
          <a:xfrm>
            <a:off x="223378" y="182899"/>
            <a:ext cx="6688901" cy="400110"/>
          </a:xfrm>
          <a:prstGeom prst="rect">
            <a:avLst/>
          </a:prstGeom>
          <a:noFill/>
        </p:spPr>
        <p:txBody>
          <a:bodyPr wrap="square" rtlCol="0">
            <a:spAutoFit/>
          </a:bodyPr>
          <a:lstStyle/>
          <a:p>
            <a:r>
              <a:rPr lang="en-US" sz="2000" b="1" dirty="0">
                <a:latin typeface="Candara" panose="020E0502030303020204" pitchFamily="34" charset="0"/>
              </a:rPr>
              <a:t>November 15, 2020</a:t>
            </a:r>
          </a:p>
        </p:txBody>
      </p:sp>
    </p:spTree>
    <p:extLst>
      <p:ext uri="{BB962C8B-B14F-4D97-AF65-F5344CB8AC3E}">
        <p14:creationId xmlns:p14="http://schemas.microsoft.com/office/powerpoint/2010/main" val="33293520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Mark 15:29-32</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89962"/>
            <a:ext cx="11590636" cy="4031873"/>
          </a:xfrm>
          <a:prstGeom prst="rect">
            <a:avLst/>
          </a:prstGeom>
          <a:noFill/>
        </p:spPr>
        <p:txBody>
          <a:bodyPr wrap="square" rtlCol="0">
            <a:spAutoFit/>
          </a:bodyPr>
          <a:lstStyle/>
          <a:p>
            <a:pPr marL="0" marR="0" algn="just">
              <a:spcBef>
                <a:spcPts val="0"/>
              </a:spcBef>
              <a:spcAft>
                <a:spcPts val="0"/>
              </a:spcAft>
            </a:pPr>
            <a:r>
              <a:rPr lang="en-US" sz="3200" i="1" dirty="0">
                <a:effectLst/>
                <a:latin typeface="Calibri" panose="020F0502020204030204" pitchFamily="34" charset="0"/>
                <a:ea typeface="Times New Roman" panose="02020603050405020304" pitchFamily="18" charset="0"/>
              </a:rPr>
              <a:t>29 Those passing by were hurling abuse at Him, wagging their heads, and saying, “Ha! You who are going to destroy the temple and rebuild it in three days, 30 save Yourself, and come down from the cross!” 31 In the same way the chief priests also, along with the scribes, were mocking Him among themselves and saying, “He saved others; He cannot save Himself. 32 “Let this Christ, the King of Israel, now come down from the cross, so that we may see and believe!” Those who were crucified with Him were also insulting Him.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10444341"/>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Mark 15:33-39</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89962"/>
            <a:ext cx="11590636" cy="6001643"/>
          </a:xfrm>
          <a:prstGeom prst="rect">
            <a:avLst/>
          </a:prstGeom>
          <a:noFill/>
        </p:spPr>
        <p:txBody>
          <a:bodyPr wrap="square" rtlCol="0">
            <a:spAutoFit/>
          </a:bodyPr>
          <a:lstStyle/>
          <a:p>
            <a:pPr marL="0" marR="0" algn="just">
              <a:spcBef>
                <a:spcPts val="0"/>
              </a:spcBef>
              <a:spcAft>
                <a:spcPts val="0"/>
              </a:spcAft>
            </a:pPr>
            <a:r>
              <a:rPr lang="en-US" sz="3200" i="1" dirty="0">
                <a:effectLst/>
                <a:latin typeface="Calibri" panose="020F0502020204030204" pitchFamily="34" charset="0"/>
                <a:ea typeface="Times New Roman" panose="02020603050405020304" pitchFamily="18" charset="0"/>
              </a:rPr>
              <a:t>33 When the sixth hour came, darkness fell over the whole land until the ninth hour. 34 At the ninth hour Jesus cried out with a loud voice, “ELOI, ELOI, LAMA SABACHTHANI?” which is translated, “MY GOD, MY GOD, WHY HAVE YOU FORSAKEN ME?” 35 When some of the bystanders heard it, they began saying, “Behold, He is calling for Elijah.” 36 Someone ran and filled a sponge with sour wine, put it on a reed, and gave Him a drink, saying, “Let us see whether Elijah will come to take Him down.” 37 And Jesus uttered a loud cry, and breathed His last. 38 And the veil of the temple was torn in two from top to bottom. 39 When the centurion, who was standing right in front of Him, saw the way He breathed His last, he said, “Truly this man was the Son of God!”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87286053"/>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00B0F0"/>
              </a:buClr>
              <a:buSzPct val="100000"/>
              <a:buFont typeface="+mj-lt"/>
              <a:buAutoNum type="romanUcPeriod"/>
            </a:pPr>
            <a:r>
              <a:rPr lang="en-US" sz="3800" b="1" cap="none" dirty="0">
                <a:solidFill>
                  <a:srgbClr val="00B0F0"/>
                </a:solidFill>
                <a:latin typeface="+mn-lt"/>
              </a:rPr>
              <a:t>What the cross communicates </a:t>
            </a:r>
            <a:r>
              <a:rPr lang="en-US" sz="3800" b="1" cap="none" baseline="30000" dirty="0">
                <a:solidFill>
                  <a:srgbClr val="00B0F0"/>
                </a:solidFill>
                <a:latin typeface="+mn-lt"/>
              </a:rPr>
              <a:t>(15:33-38)</a:t>
            </a:r>
          </a:p>
        </p:txBody>
      </p:sp>
      <p:sp>
        <p:nvSpPr>
          <p:cNvPr id="2" name="TextBox 1">
            <a:extLst>
              <a:ext uri="{FF2B5EF4-FFF2-40B4-BE49-F238E27FC236}">
                <a16:creationId xmlns:a16="http://schemas.microsoft.com/office/drawing/2014/main" id="{32E1C924-2E1A-4058-AA4D-953B979201D9}"/>
              </a:ext>
            </a:extLst>
          </p:cNvPr>
          <p:cNvSpPr txBox="1"/>
          <p:nvPr/>
        </p:nvSpPr>
        <p:spPr>
          <a:xfrm>
            <a:off x="300682" y="889962"/>
            <a:ext cx="11590636" cy="1200329"/>
          </a:xfrm>
          <a:prstGeom prst="rect">
            <a:avLst/>
          </a:prstGeom>
          <a:noFill/>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Times New Roman" panose="02020603050405020304" pitchFamily="18" charset="0"/>
              </a:rPr>
              <a:t>33 When the sixth hour came, darkness fell over the whole land until the ninth hour.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83180036"/>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Exodus 10:21-23</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89962"/>
            <a:ext cx="11590636" cy="3970318"/>
          </a:xfrm>
          <a:prstGeom prst="rect">
            <a:avLst/>
          </a:prstGeom>
          <a:noFill/>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Times New Roman" panose="02020603050405020304" pitchFamily="18" charset="0"/>
              </a:rPr>
              <a:t>21 Stretch out your hand toward the sky, that there may be darkness over the land of Egypt, even a darkness which may be felt”" 22 So Moses stretched out his hand toward the sky, and there was thick darkness in all the land of Egypt for three days. 23 They did not see one another, nor did anyone rise from his place for three days, but all the sons of Israel had light in their dwellings.</a:t>
            </a:r>
            <a:r>
              <a:rPr lang="en-US" sz="3600" dirty="0">
                <a:effectLst/>
                <a:latin typeface="Arial" panose="020B0604020202020204" pitchFamily="34" charset="0"/>
                <a:ea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95445788"/>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Amos 8:9; Revelation 6:12</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89962"/>
            <a:ext cx="11590636" cy="1754326"/>
          </a:xfrm>
          <a:prstGeom prst="rect">
            <a:avLst/>
          </a:prstGeom>
          <a:noFill/>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Times New Roman" panose="02020603050405020304" pitchFamily="18" charset="0"/>
              </a:rPr>
              <a:t>“It will come about in that day,” declares the LORD God, “that I will make the sun go down at noon And make the earth dark in broad daylight.” (Amos 8:9)</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86058992-DFF8-4CA6-BC05-16DAC28AD66A}"/>
              </a:ext>
            </a:extLst>
          </p:cNvPr>
          <p:cNvSpPr txBox="1"/>
          <p:nvPr/>
        </p:nvSpPr>
        <p:spPr>
          <a:xfrm>
            <a:off x="277718" y="3159256"/>
            <a:ext cx="11590636" cy="2308324"/>
          </a:xfrm>
          <a:prstGeom prst="rect">
            <a:avLst/>
          </a:prstGeom>
          <a:noFill/>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Times New Roman" panose="02020603050405020304" pitchFamily="18" charset="0"/>
              </a:rPr>
              <a:t>“I looked when He broke the sixth seal, and there was a great earthquake; and the sun became black as sackcloth made of hair, and the whole moon became like blood…” (Revelation 6:12)</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37863247"/>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Acts 3:13-15</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89962"/>
            <a:ext cx="11590636" cy="3416320"/>
          </a:xfrm>
          <a:prstGeom prst="rect">
            <a:avLst/>
          </a:prstGeom>
          <a:noFill/>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Times New Roman" panose="02020603050405020304" pitchFamily="18" charset="0"/>
              </a:rPr>
              <a:t>13…you delivered and disowned in the presence of Pilate, when he had decided to release Him. 14 But you disowned the Holy and Righteous One and asked for a murderer to be granted to you,15 but put to death the Prince of life, the one whom God raised from the dead, a fact to which we are witnesses.</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19732596"/>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00B0F0"/>
              </a:buClr>
              <a:buSzPct val="100000"/>
              <a:buFont typeface="+mj-lt"/>
              <a:buAutoNum type="romanUcPeriod"/>
            </a:pPr>
            <a:r>
              <a:rPr lang="en-US" sz="3800" b="1" cap="none" dirty="0">
                <a:solidFill>
                  <a:srgbClr val="00B0F0"/>
                </a:solidFill>
                <a:latin typeface="+mn-lt"/>
              </a:rPr>
              <a:t>What the cross communicates </a:t>
            </a:r>
            <a:r>
              <a:rPr lang="en-US" sz="3800" b="1" cap="none" baseline="30000" dirty="0">
                <a:solidFill>
                  <a:srgbClr val="00B0F0"/>
                </a:solidFill>
                <a:latin typeface="+mn-lt"/>
              </a:rPr>
              <a:t>(15:33-38)</a:t>
            </a:r>
          </a:p>
        </p:txBody>
      </p:sp>
      <p:sp>
        <p:nvSpPr>
          <p:cNvPr id="2" name="TextBox 1">
            <a:extLst>
              <a:ext uri="{FF2B5EF4-FFF2-40B4-BE49-F238E27FC236}">
                <a16:creationId xmlns:a16="http://schemas.microsoft.com/office/drawing/2014/main" id="{32E1C924-2E1A-4058-AA4D-953B979201D9}"/>
              </a:ext>
            </a:extLst>
          </p:cNvPr>
          <p:cNvSpPr txBox="1"/>
          <p:nvPr/>
        </p:nvSpPr>
        <p:spPr>
          <a:xfrm>
            <a:off x="300682" y="889962"/>
            <a:ext cx="11590636" cy="1754326"/>
          </a:xfrm>
          <a:prstGeom prst="rect">
            <a:avLst/>
          </a:prstGeom>
          <a:noFill/>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Times New Roman" panose="02020603050405020304" pitchFamily="18" charset="0"/>
              </a:rPr>
              <a:t>34 At the ninth hour Jesus cried out with a loud voice, “ELOI, ELOI, LAMA SABACHTHANI?” which is translated, “MY GOD, MY GOD, WHY HAVE YOU FORSAKEN ME?”</a:t>
            </a:r>
            <a:r>
              <a:rPr lang="en-US" sz="3600" dirty="0">
                <a:effectLst/>
                <a:latin typeface="Arial" panose="020B0604020202020204" pitchFamily="34" charset="0"/>
                <a:ea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31392903"/>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otalTime>8946</TotalTime>
  <Words>1679</Words>
  <Application>Microsoft Office PowerPoint</Application>
  <PresentationFormat>Widescreen</PresentationFormat>
  <Paragraphs>68</Paragraphs>
  <Slides>26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Calibri</vt:lpstr>
      <vt:lpstr>Candara</vt:lpstr>
      <vt:lpstr>Century Gothic</vt:lpstr>
      <vt:lpstr>Times New Roman</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 Godfrey</dc:creator>
  <cp:lastModifiedBy>Ed Godfrey</cp:lastModifiedBy>
  <cp:revision>185</cp:revision>
  <cp:lastPrinted>2020-05-22T15:03:41Z</cp:lastPrinted>
  <dcterms:created xsi:type="dcterms:W3CDTF">2019-06-22T19:37:39Z</dcterms:created>
  <dcterms:modified xsi:type="dcterms:W3CDTF">2020-11-14T17:46:26Z</dcterms:modified>
</cp:coreProperties>
</file>